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47</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0.1825848985549996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9.0682000000000151E-2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0.94671199999999978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9.0683000000000291E-2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0.32526800000000033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0.6458750000000002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6.9442750000000002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0.18446417342530008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9.03419999999997E-2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0.94315200000000043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9.0340999999999561E-2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0.32404599999999917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0.87861400000000067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7.2166290000000002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1.4997449999999999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0.43584800000000001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0.12151099999999992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1.2685579999999996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0.12151099999999992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0.43584800000000001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6.7390000000001393E-2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8.2414310000000004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8.5943000000000325E-2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0.34753399999999957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9.6890000000000143E-2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1.0115159999999994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9.6890000000000143E-2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0.34753300000000031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0.5860240000000001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6.8883320000000001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0.15853800000000007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0.33204300000000053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9.2570999999999515E-2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0.96642700000000037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9.2570999999999515E-2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0.33204300000000053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0.79645900000000047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7.7403079999999997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0.1279830000000004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0.12619499999999917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3.5182999999999964E-2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0.36729899999999915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3.5182000000000713E-2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0.1261960000000002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0.20418800000000026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9.0964980000000004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2</c:v>
                </c:pt>
                <c:pt idx="1">
                  <c:v>39</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9.6340000000000092E-2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0.32567699999999977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9.0795999999999655E-2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0.94789900000000049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9.0797000000000239E-2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0.32567599999999963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0.75859200000000016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4.7793700000000001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0.35329500000000014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0.33354899999999965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9.2990999999999602E-2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0.97081100000000031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9.299100000000049E-2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0.33354799999999951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0.88791900000000012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6.3929530000000003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0.38793098525759984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0.15140900000000013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1.5806879999999994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0.15140900000000101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0.54308900000000015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0.69288799999999995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7.7600249999999997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0.88617199999999929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0.40484300000000051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0.11286699999999961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1.1783169999999998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0.11286800000000063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0.40484299999999962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0.39336199999999977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7.5769729999999997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1.2020380000000004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0.41606899999999936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0.11599700000000013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1.2109890000000005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0.11599699999999924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0.4160680000000001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0.8651440000000008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5.6827439999999996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Leaving hospital Q41. Thinking about any medicine you were to take at home, were you given any of the following?</c:v>
                </c:pt>
                <c:pt idx="2">
                  <c:v>Leaving hospital Q43. Did hospital staff tell you who to contact if you were worried about your condition or treatment after you left hospital?</c:v>
                </c:pt>
                <c:pt idx="3">
                  <c:v>The hospital and ward Q11. Were you offered food that met any dietary needs or requirements you had?</c:v>
                </c:pt>
                <c:pt idx="4">
                  <c:v>Your care and treatment Q26. Did you feel able to talk to members of hospital staff about your worries and fears?</c:v>
                </c:pt>
              </c:strCache>
            </c:strRef>
          </c:cat>
          <c:val>
            <c:numRef>
              <c:f>Sheet1!$B$2:$B$6</c:f>
              <c:numCache>
                <c:formatCode>0.0</c:formatCode>
                <c:ptCount val="5"/>
                <c:pt idx="0">
                  <c:v>6.4</c:v>
                </c:pt>
                <c:pt idx="1">
                  <c:v>4.8</c:v>
                </c:pt>
                <c:pt idx="2">
                  <c:v>7.8</c:v>
                </c:pt>
                <c:pt idx="3">
                  <c:v>8.4</c:v>
                </c:pt>
                <c:pt idx="4">
                  <c:v>7.8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Leaving hospital Q41. Thinking about any medicine you were to take at home, were you given any of the following?</c:v>
                </c:pt>
                <c:pt idx="2">
                  <c:v>Leaving hospital Q43. Did hospital staff tell you who to contact if you were worried about your condition or treatment after you left hospital?</c:v>
                </c:pt>
                <c:pt idx="3">
                  <c:v>The hospital and ward Q11. Were you offered food that met any dietary needs or requirements you had?</c:v>
                </c:pt>
                <c:pt idx="4">
                  <c:v>Your care and treatment Q26. Did you feel able to talk to members of hospital staff about your worries and fears?</c:v>
                </c:pt>
              </c:strCache>
            </c:strRef>
          </c:cat>
          <c:val>
            <c:numRef>
              <c:f>Sheet1!$C$2:$C$6</c:f>
              <c:numCache>
                <c:formatCode>0.0</c:formatCode>
                <c:ptCount val="5"/>
                <c:pt idx="0">
                  <c:v>5.9</c:v>
                </c:pt>
                <c:pt idx="1">
                  <c:v>4.5999999999999996</c:v>
                </c:pt>
                <c:pt idx="2">
                  <c:v>7.6</c:v>
                </c:pt>
                <c:pt idx="3">
                  <c:v>8.3000000000000007</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Your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Your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Your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Your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Your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Your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Your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Your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1.19088945596817</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0.10857755719059997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0.1240690000000001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1.2952659999999998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0.12406899999999998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0.44502400000000009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0.84656600000000015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1.1908890000000001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Your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Your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Your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Your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Your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Your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Your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Your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9.1192880492131305</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Q46. After leaving hospital, did you get enough support from health or social care services to help you recover or manage your condition?</c:v>
                </c:pt>
                <c:pt idx="1">
                  <c:v>Leaving hospital Q44. Did hospital staff discuss with you whether you may need any further health or social care services after leaving hospital?</c:v>
                </c:pt>
                <c:pt idx="2">
                  <c:v>Leaving hospital Q39. Before you left hospital, were you given any information about what you should or should not do after leaving hospital?</c:v>
                </c:pt>
                <c:pt idx="3">
                  <c:v>The hospital and ward Q5. Were you ever prevented from sleeping at night by hospital lighting?</c:v>
                </c:pt>
                <c:pt idx="4">
                  <c:v>Your care and treatment Q30. Were you able to get a member of staff to help you when you needed attention?</c:v>
                </c:pt>
              </c:strCache>
            </c:strRef>
          </c:cat>
          <c:val>
            <c:numRef>
              <c:f>Sheet1!$B$2:$B$6</c:f>
              <c:numCache>
                <c:formatCode>0.0</c:formatCode>
                <c:ptCount val="5"/>
                <c:pt idx="0">
                  <c:v>5.7</c:v>
                </c:pt>
                <c:pt idx="1">
                  <c:v>7.6</c:v>
                </c:pt>
                <c:pt idx="2">
                  <c:v>7.7</c:v>
                </c:pt>
                <c:pt idx="3">
                  <c:v>7.8</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Q46. After leaving hospital, did you get enough support from health or social care services to help you recover or manage your condition?</c:v>
                </c:pt>
                <c:pt idx="1">
                  <c:v>Leaving hospital Q44. Did hospital staff discuss with you whether you may need any further health or social care services after leaving hospital?</c:v>
                </c:pt>
                <c:pt idx="2">
                  <c:v>Leaving hospital Q39. Before you left hospital, were you given any information about what you should or should not do after leaving hospital?</c:v>
                </c:pt>
                <c:pt idx="3">
                  <c:v>The hospital and ward Q5. Were you ever prevented from sleeping at night by hospital lighting?</c:v>
                </c:pt>
                <c:pt idx="4">
                  <c:v>Your care and treatment Q30. Were you able to get a member of staff to help you when you needed attention?</c:v>
                </c:pt>
              </c:strCache>
            </c:strRef>
          </c:cat>
          <c:val>
            <c:numRef>
              <c:f>Sheet1!$C$2:$C$6</c:f>
              <c:numCache>
                <c:formatCode>0.0</c:formatCode>
                <c:ptCount val="5"/>
                <c:pt idx="0">
                  <c:v>6.2</c:v>
                </c:pt>
                <c:pt idx="1">
                  <c:v>8</c:v>
                </c:pt>
                <c:pt idx="2">
                  <c:v>8</c:v>
                </c:pt>
                <c:pt idx="3">
                  <c:v>8.1</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0.26617099999999994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0.21776700000000027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6.0710999999999515E-2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0.63382200000000033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6.0712000000000543E-2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0.21776700000000027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9.3628999999999962E-2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9.1192879999999992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Your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Your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Your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Your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Your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Your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Your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Your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8.16122273344428</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0.2739340282743008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8.0098999999999698E-2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0.83621999999999996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8.0099000000000586E-2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0.28730599999999917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0.47578200000000059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8.1612229999999997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Your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Your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Your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Your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Your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Your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Your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Your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7.1282258529716396</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9.5</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0.48317444194089987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0.16748999999999992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1.7485800000000005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0.76826199999999911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0.77584400000000109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6.9098030000000001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0.30000000000000071</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0.48144065905419975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0.14861900000000006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1.5515609999999995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0.68170000000000108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0.22048999999999985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7.3466490000000002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Your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Your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Your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Your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Your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Your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Your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Your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7.6832858904275003</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4.9000000000000004</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5.0999999999999996</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1.5</c:v>
                </c:pt>
                <c:pt idx="1">
                  <c:v>0.8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8.5</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91.540099999999995</c:v>
                </c:pt>
                <c:pt idx="1">
                  <c:v>1.0846</c:v>
                </c:pt>
                <c:pt idx="2">
                  <c:v>2.82</c:v>
                </c:pt>
                <c:pt idx="3">
                  <c:v>3.0369000000000002</c:v>
                </c:pt>
                <c:pt idx="4">
                  <c:v>0</c:v>
                </c:pt>
                <c:pt idx="5">
                  <c:v>1.5184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0.11014400000000002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0.44598099999999974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0.1243369999999997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1.2980530000000003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0.57031800000000032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0.52362399999999987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7.6577260000000003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3.1989097101900121E-2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0.18723299999999998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1.9546799999999998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0.85881600000000002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1.6415790000000001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5.8729680000000002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0.10827900000000046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0.30774800000000013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8.5796999999999457E-2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0.89571700000000032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0.39354600000000062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0.50465799999999916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7.9110550000000002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4.2056999999999789E-2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0.30464700000000011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8.4932999999999481E-2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0.8866909999999999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0.38958000000000048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0.39983100000000071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7.8481339999999999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0.46981309375559999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0.15536599999999989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1.6219950000000001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0.71264599999999945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0.8119019999999999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6.5338779999999996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7.2300000000000253E-2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0.23734299999999919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6.6170000000001394E-2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0.69080099999999867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6.6169000000000366E-2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0.23734400000000022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0.13560000000000016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9.0799160000000008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0.27142502279209957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0.10212100000000035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1.0661199999999988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0.1021200000000011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0.3662939999999999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0.25479999999999947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8.2418320000000005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0.19947436853580047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0.10034700000000019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1.0476030000000005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0.10034600000000005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0.35993299999999984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0.37893199999999894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8.1191040000000001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27.232099999999999</c:v>
                </c:pt>
                <c:pt idx="1">
                  <c:v>0.22320000000000001</c:v>
                </c:pt>
                <c:pt idx="2">
                  <c:v>65.848200000000006</c:v>
                </c:pt>
                <c:pt idx="3">
                  <c:v>0.44640000000000002</c:v>
                </c:pt>
                <c:pt idx="4">
                  <c:v>0.44640000000000002</c:v>
                </c:pt>
                <c:pt idx="5">
                  <c:v>1.5625</c:v>
                </c:pt>
                <c:pt idx="6">
                  <c:v>0.66959999999999997</c:v>
                </c:pt>
                <c:pt idx="7">
                  <c:v>1.3392999999999999</c:v>
                </c:pt>
                <c:pt idx="8">
                  <c:v>2.2321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0.5350899999999994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0.38999900000000043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0.10872899999999941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1.1351150000000008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0.1087290000000003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0.38999899999999954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0.35942599999999914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8.4365089999999991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0.35235296031469954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0.1131909999999996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1.1816950000000004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0.11319100000000049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0.40600400000000025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0.69606600000000007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7.0143930000000001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0.36134400992979998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0.14463600000000021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1.5099719999999994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0.14463600000000021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0.51879200000000125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0.42761099999999885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7.2582750000000003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0.4578755358626001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0.18176199999999998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1.8975720000000003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0.18176199999999998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0.65196200000000015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0.97697600000000051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6.4306950000000001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0.33281199999999878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0.17341300000000004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4.8346000000000444E-2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0.50472800000000007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4.8346000000000444E-2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0.17341300000000004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8.366599999999913E-2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9.4782299999999999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0.83220000000000005</c:v>
                </c:pt>
                <c:pt idx="1">
                  <c:v>0.16779999999999995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0.83220000000000005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Your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Your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Your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Your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Your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Your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Your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Your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8.7039752091374591</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0.13161399999999901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0.23593600000000059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6.5777000000000641E-2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0.68670399999999887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6.5777000000000641E-2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0.23593600000000059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0.22032499999999899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8.6627609999999997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8.8940000000015118E-3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0.19983699999999871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5.571300000000079E-2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0.58163399999999932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5.571300000000079E-2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0.19983599999999946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0.17758099999999999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9.0731809999999999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0.17618323587499951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7.9797000000001006E-2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0.83307100000000034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7.979699999999923E-2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0.2862240000000007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0.11292599999999986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8.3759829999999997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47.228400000000001</c:v>
                </c:pt>
                <c:pt idx="2">
                  <c:v>52.549900000000001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Your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Your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Your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Your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Your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Your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Your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Your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8.3207234750116204</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0.15371300000000065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0.27228800000000053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7.5910999999999618E-2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0.79250899999999902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7.5912000000000646E-2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0.27228799999999964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0.20708300000000079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8.5662540000000007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6.6702000000001149E-2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0.23743399999999859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6.6195000000000448E-2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0.69106500000000004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6.6195000000000448E-2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0.23743400000000037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2.2785999999999973E-2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8.9839400000000005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0.11464300000000005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0.29355599999999971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8.1841000000000719E-2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0.85440900000000042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8.1840999999998942E-2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0.29355600000000059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8.5174000000000305E-2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8.4293139999999998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0.4645229999999998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0.34766399999999997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9.6925999999999846E-2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1.0118939999999998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9.6926999999999985E-2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0.34766299999999983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0.77250000000000085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7.3033859999999997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Your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Your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Your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Your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Your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Your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Your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Your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7.9693776647183698</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0.4193169999999995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0.28427800000000047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7.9253999999999714E-2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0.827407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7.9254999999999853E-2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0.28427800000000047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0.24007899999999971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7.850409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0.20276070072940033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8.7337999999999916E-2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0.91179900000000025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8.7339000000000055E-2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0.31327299999999969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0.62732300000000052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7.0085769999999998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0.13877246760380046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6.1969999999998748E-2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0.64695000000000036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6.1969000000001273E-2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0.22227699999999828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0.28738400000000119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8.8043239999999994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0.18365199999999948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0.37781900000000057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0.1053329999999999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1.0996629999999996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0.1053329999999999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0.37781900000000057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0.5676919999999992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7.7855049999999997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0.14757402761540028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0.14472799999999975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1.5109389999999996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0.14472800000000063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0.5191239999999997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1.5904050000000005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6.1809779999999996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7.5922000000000001</c:v>
                </c:pt>
                <c:pt idx="1">
                  <c:v>9.7614000000000001</c:v>
                </c:pt>
                <c:pt idx="2">
                  <c:v>28.416499999999999</c:v>
                </c:pt>
                <c:pt idx="3">
                  <c:v>54.229900000000001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0.12592616872100137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3.8505999999999929E-2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0.40199699999999972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3.8505999999999929E-2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0.13811699999999938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0.15771200000000007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9.4983710000000006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0.21308199999999999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0.20621700000000054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5.7491999999999877E-2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0.60020500000000077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5.7491999999999877E-2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0.20621700000000054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0.20262599999999864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8.7141470000000005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0.26214197606460043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8.7492000000000125E-2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0.9134019999999996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8.7492000000001013E-2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0.31382399999999855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0.43878899999999987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7.9127099999999997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Your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Your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Your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Your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Your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Your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Your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Your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8.0889036026453596</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0.10508700000000104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0.21484899999999918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5.9898999999999702E-2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0.62533100000000097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5.9898999999999702E-2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0.21485000000000021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0.15244799999999969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8.9518109999999993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0.52902900000000042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0.26295399999999969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7.3309000000000069E-2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0.76534099999999938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7.3309000000000069E-2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0.26295400000000058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0.41092199999999934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7.4694760000000002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7.6385000000000147E-2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0.29815099999999983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8.3123000000000502E-2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0.86778499999999958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8.3121999999999474E-2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0.29815100000000072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0.48677999999999955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7.8454240000000004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Your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Your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Your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Your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Your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Your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Your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Your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7.1199581507733303</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RX1 | Nottingham University Hospitals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RX1 | Nottingham University Hospitals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RX1 | Nottingham University Hospitals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Nottingham University Hospitals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4210013594"/>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537216593"/>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81447576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7806284"/>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95915196"/>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Q30. Were you able to get a member of staff to help you when you needed attention?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265977"/>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53321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870306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06192206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1038014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591942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672085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22390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70671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4254463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07140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46552906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3236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244831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01812352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93531790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79206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6578591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617038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74151550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6444295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1048517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14325322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20535518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92829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79395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432034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5980998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89470628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96509039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88524628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10874646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30435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68704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395608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62280578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473853931"/>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810916058"/>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07058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01298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0425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8858223"/>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16584372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79221653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215455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7956519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677290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7775864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0090608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31320860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33216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83499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47651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0268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3008208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47128424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126942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11215894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185285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5895549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82799665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94745436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4167178717"/>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88833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7495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88245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093551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6510969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730982449"/>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108166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6084304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638074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67177853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63729781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15076964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68724091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98361671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37710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3687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2647860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6156190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78314477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62970767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74735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401996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6484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635393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4054480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468980676"/>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1736908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7103187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677192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2892628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8220020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02249646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38032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9140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65304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406781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9770846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52564823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9787313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4694722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52962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88928344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4979383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2649615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427145707"/>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90701542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86952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53658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75599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47651203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8781134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6332454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877649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76987846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86172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89058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835901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93826914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46039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52886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74697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3986402"/>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54172815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60607790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3685845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47891345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928688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87657425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33514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45879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22880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929680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962489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53546842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680760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8707651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69127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91830856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84699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4286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236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9416941"/>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2817111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052635210"/>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7903479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49976308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29659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77816275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85349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45411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75138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9499209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4444820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1528215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2990995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0635673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4465724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59773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71399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2044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840492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40954558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9347775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3819355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27127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40704312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6154191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6537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27783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2443051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8457045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5980899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0473847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24886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150267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42034545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34301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11290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8583963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3101089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2179967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5474419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45648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5652743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6326179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10594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68521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849608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942345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6579874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0373018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88581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2509878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3120229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76818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53841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8860144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8321006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9425659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4969846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2751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9194754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9052652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16017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37815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87482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3127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0401686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9302218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5905584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2064897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2909181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0522051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90516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7002537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8023954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4367374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425149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07977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7132120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42515709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75644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54363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41940470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5740901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4436016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8019885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4531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2800770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2671238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75926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66164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3137985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4536655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40297586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6174168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86040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1728605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5712127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58996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08919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9166485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0685384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2252456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0638820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72676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6514067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1643635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52071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93118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082934478"/>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109537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7925002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64189944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70937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3198347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988408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48572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61185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6020200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6116264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0625943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1003417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80439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9515285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6636678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46071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60497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553545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0648544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5487323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2189191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27710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4210410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41864621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52393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64517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8773855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2990966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0786296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5485749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42848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03481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5064122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27543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43727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6351700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2726795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42210852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4250747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2782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9254426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563422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72563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25354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2764519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8326348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162062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8307849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69210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281980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3517967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16950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81599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255971855"/>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8893823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7227782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8938292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98929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8477218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42889033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84543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07535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3230719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4226673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6808858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73183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11490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2722933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3062500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02720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35820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049262785"/>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8978470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40555199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44063588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63392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41973388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7436705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98935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25596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6671891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6584421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7926089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6427115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26613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6112591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243088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78404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47110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49701918"/>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42839829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0687543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581768538"/>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56425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6150698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5449753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31076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30871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1699839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1292994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4411964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(181)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796242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40823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487353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7815498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8259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04852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942724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71682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4817004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8968165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NOTTINGHAM UNIVERSITY HOSPITALS NHS TRUST - CITY CAMPUS (215)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NOTTINGHAM UNIVERSITY HOSPITALS NHS TRUST - QUEEN'S MEDICAL CENTRE CAMPUS (219)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12207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1237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99007071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962316907"/>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79134524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74432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28406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73827401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50662744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094224757"/>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50381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255847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801244492"/>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78446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6826719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84533598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83652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89108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38315085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58530403"/>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7385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4796575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5392927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769604879"/>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75291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23349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92942237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007883626"/>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967506279"/>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23756341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47547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5800992"/>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827373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01327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28019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84139332"/>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13309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27535074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77949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665889182"/>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13491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503545026"/>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85403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Nottingham University Hospitals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57941484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Information about medicines to take at home: patients being given information about medicines they were to take at home
Contact: patients being given information about who to contact if they were worried about their condition or treatment after leaving hospital
Dietary needs or requirements: patients being offered food that met any dietary needs or requirements they had
Talking about worries and fears: patients feeling able to talk to staff about their worries and fears</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189101944"/>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Support from health or social care services: patients being given enough support from health or social care services to help them recover or manage their condition after leaving hospital
Further health or social care services: patients being given information about further health or social care services they may need after leaving hospital
Information on discharge: patients being given information about what they should or should not do after leaving hospital
Disturbance from hospital lighting: patients not being bothered at night by hospital lighting
Getting help from staff: patients being able to get a member of staff to help them when they needed attention</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Nottingham University Hospitals NHS Trust who had attended in late 2021. Responses were received from 461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19982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417335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461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47919469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382851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883318129"/>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319600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716273467"/>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69347527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41754649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918620948"/>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9648398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72778311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808555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855600370"/>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241440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4259635062"/>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259517672"/>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19334</TotalTime>
  <Words>16891</Words>
  <Application>Microsoft Office PowerPoint</Application>
  <PresentationFormat>Widescreen</PresentationFormat>
  <Paragraphs>2328</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Nottingham University Hospitals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2022-09-30T13:14:58Z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